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5"/>
  </p:sldMasterIdLst>
  <p:sldIdLst>
    <p:sldId id="257" r:id="rId6"/>
  </p:sldIdLst>
  <p:sldSz cx="12192000" cy="6858000"/>
  <p:notesSz cx="6797675" cy="9926638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166" userDrawn="1">
          <p15:clr>
            <a:srgbClr val="A4A3A4"/>
          </p15:clr>
        </p15:guide>
        <p15:guide id="5" pos="74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172"/>
    <a:srgbClr val="0B687D"/>
    <a:srgbClr val="0E86A2"/>
    <a:srgbClr val="C6F0FA"/>
    <a:srgbClr val="17D3C1"/>
    <a:srgbClr val="03A3A3"/>
    <a:srgbClr val="063D4A"/>
    <a:srgbClr val="E4F5FC"/>
    <a:srgbClr val="ADB9CA"/>
    <a:srgbClr val="11B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9" y="283"/>
      </p:cViewPr>
      <p:guideLst>
        <p:guide orient="horz" pos="2251"/>
        <p:guide orient="horz" pos="1253"/>
        <p:guide pos="3840"/>
        <p:guide pos="166"/>
        <p:guide pos="74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3C02-51B8-929B-61E5-7033C2E96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9F86C-A050-359E-E047-45608A61F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51723-FFBF-A2A5-E1E0-4852D212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E79B-3D3A-07F6-0787-938C0760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2F0FC-81A9-FF58-33FE-179A5FF1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3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B2957-C232-8782-21C4-B8B82A39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AEDA6-C973-4AD3-B216-07E9B277C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C3E3F-BB09-462D-D164-DB2898F3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4CB7-5CF9-325C-0021-C085AA9D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79DD2-D551-27D2-C403-C09DEBC9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7A89E-2AB4-7B26-9A10-4F6365C51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7CB85-D0EA-805A-857A-4E6E0F6CA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22BC1-73B3-E5A7-DBC7-FB740311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525F9-5385-0819-F353-6214BAC4D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ABC50-3128-DD96-C0DC-9D7264093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5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625D-F7FF-5611-5C70-BCC9E3A8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F55-70F5-390C-F272-D6BB1EBA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A9C80-EEBC-8405-D611-F5CAA6732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1D60B-2A13-BBC8-A0CC-52F172DE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0761D-0EFD-3104-476B-23E8FDCA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0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9A4E-CC6F-5644-1C49-4D618D1C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1AFA9-EB73-AF70-7670-7906378AB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899D8-2E69-C833-3FB6-B3786E04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01DE6-E6EC-1DDD-A65A-2CB5ABF8D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9397F-68C2-4A70-96B6-E6FD6B80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875B-EAF0-4696-6751-28D0B02A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D8990-F04E-92F3-DB1B-D82843502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DA486-BF61-A7AB-6638-FBA07CA26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0437D-9E5E-B0D2-274E-03EB7276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82D59-AFEB-A1C6-16E9-A53CFD6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1A1BE-7F27-9563-280F-4385B88E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4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5580-FF31-5F39-D5D2-D1E604D7C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3CC8F-0233-ED51-42EE-4A5FDE754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52774-EF7E-E652-71F9-0B1DE3E5C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E48F7-E758-B16E-2DE4-6D2631F35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B038D-E6A0-424A-EAFF-83F8AF7B1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7412E-225C-AA37-DE7D-89214EC0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7A0B80-3211-9955-5442-2687E9E5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A1D3C-8809-C7E7-DDEB-EC592D51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1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29F3A-009D-431F-1C95-CD21DDFE5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6AFDE2-31D7-D460-D929-08EDE7A25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D013B-5085-A9D4-D7F2-E74DCB28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0D583-DB81-CF1F-D10E-ED996B51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0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FEAC3C-DDE3-818C-5666-D4DE5638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5C151-261E-6540-C7EB-BA48CC779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BAD44-7EC7-C441-47BF-D3FF80CA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50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5E735-2D9A-2206-E3C4-8376216EF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DD007-8B8F-926D-846F-17115C9CA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A4A7D-228E-462D-CD33-F576A8024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5341C-929F-066D-A197-B91C53DE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B3BE3-3B40-FCBA-BAE6-C8EBDC93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0BED4-49AD-CEC4-1B6B-9E0EE9B9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5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BE45-E458-41DD-5B97-C1D28F1F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6E49F-E911-8481-BC7F-16390A804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54519-8875-278B-C1AD-1AA980FC6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3D074-0D4C-DC79-1760-27911AC7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E42DF-BC77-110C-D934-050C2D45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B995A-8688-EE67-F9AD-6BACC812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2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DC7726-2AAD-75A7-CCC9-04718659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950" y="336844"/>
            <a:ext cx="902785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81626-ED85-281C-2FFD-C7B2B39C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78D61-8D39-DD25-F832-57AC5EDC33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25950" y="6356350"/>
            <a:ext cx="125545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Verdana" panose="020B0604030504040204" pitchFamily="34" charset="0"/>
              </a:defRPr>
            </a:lvl1pPr>
          </a:lstStyle>
          <a:p>
            <a:fld id="{15DE3EE0-CD0F-465B-BA90-12D696C68C4A}" type="datetimeFigureOut">
              <a:rPr lang="en-US" smtClean="0"/>
              <a:pPr/>
              <a:t>6/5/2025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13800-70BD-6D1A-1CD9-3B3D8F18A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D1A7A-EBB1-7CAC-D4B8-F733B4DFC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Verdana" panose="020B0604030504040204" pitchFamily="34" charset="0"/>
              </a:defRPr>
            </a:lvl1pPr>
          </a:lstStyle>
          <a:p>
            <a:fld id="{660FE2A6-DE03-4707-9489-5B442E369BC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G_logo_descriptor_full_color_RGB_october2017_HR">
            <a:extLst>
              <a:ext uri="{FF2B5EF4-FFF2-40B4-BE49-F238E27FC236}">
                <a16:creationId xmlns:a16="http://schemas.microsoft.com/office/drawing/2014/main" id="{10BBF5CB-F39D-B924-A2C8-53DB339077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11" y="6252916"/>
            <a:ext cx="2053032" cy="46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EFDFB341-466C-8767-400B-B3B6256F7D1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8370" y="327397"/>
            <a:ext cx="1847663" cy="69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92100" indent="-2921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31825" indent="-217488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̶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933450" indent="-301625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Courier New" panose="02070309020205020404" pitchFamily="49" charset="0"/>
        <a:buChar char="o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96975" indent="-2635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433513" indent="-2365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D9B393CE-66CE-6F53-2C6C-BA7DC840F64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68866" y="1294932"/>
            <a:ext cx="4374940" cy="236053"/>
          </a:xfrm>
          <a:prstGeom prst="bentConnector2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itle 53">
            <a:extLst>
              <a:ext uri="{FF2B5EF4-FFF2-40B4-BE49-F238E27FC236}">
                <a16:creationId xmlns:a16="http://schemas.microsoft.com/office/drawing/2014/main" id="{EEAC4377-F4FF-49E4-7C00-9A954744F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257" y="180154"/>
            <a:ext cx="8094463" cy="509183"/>
          </a:xfrm>
        </p:spPr>
        <p:txBody>
          <a:bodyPr>
            <a:normAutofit fontScale="90000"/>
          </a:bodyPr>
          <a:lstStyle/>
          <a:p>
            <a:r>
              <a:rPr lang="en-GB" dirty="0"/>
              <a:t>APIC Organisational Chart 2024-2025 </a:t>
            </a:r>
            <a:r>
              <a:rPr lang="en-GB" sz="1400" b="0" dirty="0"/>
              <a:t>(5  June 2025)</a:t>
            </a:r>
            <a:r>
              <a:rPr lang="en-GB" sz="1600" b="0" dirty="0"/>
              <a:t> </a:t>
            </a:r>
            <a:br>
              <a:rPr lang="en-GB" sz="2000" dirty="0"/>
            </a:br>
            <a:endParaRPr lang="en-BE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4088B-113B-356B-59D0-E81B0A2F4D3B}"/>
              </a:ext>
            </a:extLst>
          </p:cNvPr>
          <p:cNvSpPr/>
          <p:nvPr/>
        </p:nvSpPr>
        <p:spPr>
          <a:xfrm>
            <a:off x="597810" y="1511067"/>
            <a:ext cx="3293553" cy="4884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APIC Secretariat</a:t>
            </a:r>
            <a:endParaRPr lang="en-BE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E12FE4F-BC51-28DF-B95A-8C6EC7E9B964}"/>
              </a:ext>
            </a:extLst>
          </p:cNvPr>
          <p:cNvSpPr/>
          <p:nvPr/>
        </p:nvSpPr>
        <p:spPr>
          <a:xfrm>
            <a:off x="4269835" y="750766"/>
            <a:ext cx="3629083" cy="46494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fr-BE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APIC GA</a:t>
            </a:r>
            <a:endParaRPr lang="en-BE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2D9184-57AA-3771-7194-B3DD3A4E6E45}"/>
              </a:ext>
            </a:extLst>
          </p:cNvPr>
          <p:cNvSpPr/>
          <p:nvPr/>
        </p:nvSpPr>
        <p:spPr>
          <a:xfrm>
            <a:off x="8266244" y="1528430"/>
            <a:ext cx="3525601" cy="4794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Honorary </a:t>
            </a:r>
            <a:r>
              <a:rPr lang="fr-BE" sz="1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</a:t>
            </a:r>
            <a:endParaRPr lang="fr-BE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fr-BE" sz="1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 Storey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B70C665-A9DC-B9BE-756A-2852B0CBE7A1}"/>
              </a:ext>
            </a:extLst>
          </p:cNvPr>
          <p:cNvSpPr/>
          <p:nvPr/>
        </p:nvSpPr>
        <p:spPr>
          <a:xfrm>
            <a:off x="4269835" y="1511067"/>
            <a:ext cx="3615266" cy="12099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endParaRPr lang="fr-BE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fr-BE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Board </a:t>
            </a:r>
          </a:p>
          <a:p>
            <a:pPr algn="ctr">
              <a:spcBef>
                <a:spcPts val="400"/>
              </a:spcBef>
            </a:pPr>
            <a:r>
              <a:rPr lang="fr-BE" sz="1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President L. Paulo,  Vice-President  S. Van De Velde </a:t>
            </a:r>
            <a:r>
              <a:rPr lang="fr-BE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BE" sz="105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</a:t>
            </a:r>
          </a:p>
          <a:p>
            <a:pPr algn="ctr">
              <a:spcBef>
                <a:spcPts val="400"/>
              </a:spcBef>
            </a:pPr>
            <a:r>
              <a:rPr lang="fr-BE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former President: H. Vanneste</a:t>
            </a:r>
          </a:p>
          <a:p>
            <a:pPr algn="ctr">
              <a:spcBef>
                <a:spcPts val="400"/>
              </a:spcBef>
            </a:pPr>
            <a:r>
              <a:rPr lang="fr-BE" sz="1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2 WGs Chairs: G. Mata,  M. Menichelli </a:t>
            </a:r>
          </a:p>
          <a:p>
            <a:pPr algn="ctr">
              <a:spcBef>
                <a:spcPts val="400"/>
              </a:spcBef>
            </a:pPr>
            <a:r>
              <a:rPr lang="fr-BE" sz="1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De Scheemaecker, I. Duo, S. Girard, S. Jurca , V. Waddington</a:t>
            </a:r>
          </a:p>
          <a:p>
            <a:pPr algn="ctr">
              <a:spcBef>
                <a:spcPts val="400"/>
              </a:spcBef>
            </a:pPr>
            <a:endParaRPr lang="fr-BE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50AD105-6A50-4AD1-1A18-5AC7E925B3C7}"/>
              </a:ext>
            </a:extLst>
          </p:cNvPr>
          <p:cNvSpPr/>
          <p:nvPr/>
        </p:nvSpPr>
        <p:spPr>
          <a:xfrm>
            <a:off x="9623383" y="2122166"/>
            <a:ext cx="2185737" cy="327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Strategy WG                                        </a:t>
            </a:r>
            <a:r>
              <a:rPr lang="fr-BE" sz="1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Chair:</a:t>
            </a: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H. Vanneste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12082B8-30F5-A6FE-04E2-1F2A545195B4}"/>
              </a:ext>
            </a:extLst>
          </p:cNvPr>
          <p:cNvSpPr/>
          <p:nvPr/>
        </p:nvSpPr>
        <p:spPr>
          <a:xfrm>
            <a:off x="9623383" y="2543810"/>
            <a:ext cx="2185737" cy="327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 WG                                   </a:t>
            </a:r>
            <a:r>
              <a:rPr lang="fr-BE" sz="1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Chair: </a:t>
            </a: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Van De Velde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CE5F548-8468-0104-6243-63DDE5356941}"/>
              </a:ext>
            </a:extLst>
          </p:cNvPr>
          <p:cNvSpPr/>
          <p:nvPr/>
        </p:nvSpPr>
        <p:spPr>
          <a:xfrm>
            <a:off x="9631076" y="2954862"/>
            <a:ext cx="2185737" cy="327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Conference WG                                          </a:t>
            </a:r>
            <a:r>
              <a:rPr lang="fr-BE" sz="1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Chair: </a:t>
            </a: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Jurca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7EE2343-55F3-1AAE-E02F-6D92607D84EC}"/>
              </a:ext>
            </a:extLst>
          </p:cNvPr>
          <p:cNvSpPr/>
          <p:nvPr/>
        </p:nvSpPr>
        <p:spPr>
          <a:xfrm>
            <a:off x="3204067" y="2816858"/>
            <a:ext cx="2462416" cy="6902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AFFAIRS GROUP</a:t>
            </a:r>
          </a:p>
          <a:p>
            <a:pPr algn="ctr">
              <a:spcBef>
                <a:spcPts val="300"/>
              </a:spcBef>
            </a:pPr>
            <a:r>
              <a:rPr lang="it-IT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G. Mata , </a:t>
            </a:r>
            <a:r>
              <a:rPr lang="it-IT" sz="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I. Duo, S. Girard,                            V. Waddington</a:t>
            </a:r>
            <a:endParaRPr lang="en-GB" sz="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496A391-7BCD-CB9F-518C-D3A5983999A2}"/>
              </a:ext>
            </a:extLst>
          </p:cNvPr>
          <p:cNvSpPr/>
          <p:nvPr/>
        </p:nvSpPr>
        <p:spPr>
          <a:xfrm>
            <a:off x="1275982" y="2186972"/>
            <a:ext cx="892295" cy="464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P. van der Hoeven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907000C-F77D-CA12-4D1B-569DC59B6A0C}"/>
              </a:ext>
            </a:extLst>
          </p:cNvPr>
          <p:cNvSpPr/>
          <p:nvPr/>
        </p:nvSpPr>
        <p:spPr>
          <a:xfrm>
            <a:off x="2364915" y="2186972"/>
            <a:ext cx="892296" cy="464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Fantasia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332B879-2B22-1AB4-AA88-17557B96913C}"/>
              </a:ext>
            </a:extLst>
          </p:cNvPr>
          <p:cNvSpPr/>
          <p:nvPr/>
        </p:nvSpPr>
        <p:spPr>
          <a:xfrm>
            <a:off x="6807808" y="2814851"/>
            <a:ext cx="2415638" cy="6902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GROUP</a:t>
            </a:r>
          </a:p>
          <a:p>
            <a:pPr algn="ctr">
              <a:spcBef>
                <a:spcPts val="300"/>
              </a:spcBef>
            </a:pPr>
            <a:r>
              <a:rPr lang="it-IT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it-IT" sz="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 Menichelli , </a:t>
            </a:r>
            <a:r>
              <a:rPr lang="it-IT" sz="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 Brillault, F. Trouillet,                K. Verheyden </a:t>
            </a:r>
            <a:endParaRPr lang="nl-NL" sz="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6B94F22-449C-E7E3-6347-E454270E316E}"/>
              </a:ext>
            </a:extLst>
          </p:cNvPr>
          <p:cNvSpPr/>
          <p:nvPr/>
        </p:nvSpPr>
        <p:spPr>
          <a:xfrm>
            <a:off x="3009881" y="3747102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Synthetic Peptides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Wouter Maalcke</a:t>
            </a:r>
            <a:endParaRPr lang="it-IT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300"/>
              </a:spcBef>
            </a:pP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TBN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11AFE38-63E3-EC08-66AC-38DDBCEF2FEE}"/>
              </a:ext>
            </a:extLst>
          </p:cNvPr>
          <p:cNvSpPr/>
          <p:nvPr/>
        </p:nvSpPr>
        <p:spPr>
          <a:xfrm>
            <a:off x="1251652" y="3747102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Country-Specific Regulatory WG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Duo, S. Swiggers 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79D9986-E811-573E-8F0C-46A8F2B7EA90}"/>
              </a:ext>
            </a:extLst>
          </p:cNvPr>
          <p:cNvSpPr/>
          <p:nvPr/>
        </p:nvSpPr>
        <p:spPr>
          <a:xfrm>
            <a:off x="6269443" y="3797734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Supplier Management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Vanderlinden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G. Haake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3CCE75-61CA-F74D-70AC-6FEAD4415FC6}"/>
              </a:ext>
            </a:extLst>
          </p:cNvPr>
          <p:cNvSpPr/>
          <p:nvPr/>
        </p:nvSpPr>
        <p:spPr>
          <a:xfrm>
            <a:off x="8115085" y="3797734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en-GB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«How to do» TF</a:t>
            </a:r>
          </a:p>
          <a:p>
            <a:pPr algn="ctr">
              <a:spcBef>
                <a:spcPts val="300"/>
              </a:spcBef>
            </a:pPr>
            <a:r>
              <a:rPr lang="en-GB" sz="11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K. Verheyden</a:t>
            </a:r>
          </a:p>
          <a:p>
            <a:pPr algn="ctr">
              <a:spcBef>
                <a:spcPts val="300"/>
              </a:spcBef>
            </a:pP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Perret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6869FC6-AB62-B764-2B61-140740DFF0B5}"/>
              </a:ext>
            </a:extLst>
          </p:cNvPr>
          <p:cNvSpPr/>
          <p:nvPr/>
        </p:nvSpPr>
        <p:spPr>
          <a:xfrm>
            <a:off x="9923012" y="3797734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3rd Party Audit WG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 Menichelli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Sureda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8A72DCC-B720-3F6E-86C9-1551D5E82565}"/>
              </a:ext>
            </a:extLst>
          </p:cNvPr>
          <p:cNvSpPr/>
          <p:nvPr/>
        </p:nvSpPr>
        <p:spPr>
          <a:xfrm>
            <a:off x="1251652" y="4459873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China RA Subgroup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Vuckic</a:t>
            </a:r>
          </a:p>
          <a:p>
            <a:pPr algn="ctr">
              <a:spcBef>
                <a:spcPts val="300"/>
              </a:spcBef>
            </a:pP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Garcia, Y. Wang</a:t>
            </a:r>
            <a:b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737AAFC1-1397-6C64-9D0A-E8F8FB60983F}"/>
              </a:ext>
            </a:extLst>
          </p:cNvPr>
          <p:cNvSpPr/>
          <p:nvPr/>
        </p:nvSpPr>
        <p:spPr>
          <a:xfrm>
            <a:off x="6269442" y="4529846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Distribution Practice (GDP) TF</a:t>
            </a:r>
          </a:p>
          <a:p>
            <a:pPr algn="ctr">
              <a:spcBef>
                <a:spcPts val="4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en-GB" sz="9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TBN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Ph. Liénart</a:t>
            </a:r>
            <a:endParaRPr lang="it-IT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147A7AF-1E66-941D-0A3E-9665711FB297}"/>
              </a:ext>
            </a:extLst>
          </p:cNvPr>
          <p:cNvSpPr/>
          <p:nvPr/>
        </p:nvSpPr>
        <p:spPr>
          <a:xfrm>
            <a:off x="8115084" y="4529846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en-GB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Integrity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Fava</a:t>
            </a:r>
          </a:p>
          <a:p>
            <a:pPr algn="ctr">
              <a:spcBef>
                <a:spcPts val="300"/>
              </a:spcBef>
            </a:pP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De Proost</a:t>
            </a:r>
            <a:b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5DF8448A-268C-F048-B051-B1FD6AD2EB54}"/>
              </a:ext>
            </a:extLst>
          </p:cNvPr>
          <p:cNvSpPr/>
          <p:nvPr/>
        </p:nvSpPr>
        <p:spPr>
          <a:xfrm>
            <a:off x="6269442" y="5261958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it-IT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in clinical Manufacturing TF</a:t>
            </a:r>
          </a:p>
          <a:p>
            <a:pPr algn="ctr">
              <a:spcBef>
                <a:spcPts val="4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Romano, M. </a:t>
            </a:r>
            <a:r>
              <a:rPr lang="en-GB" sz="9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Closa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endParaRPr lang="it-IT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212CEB27-62D8-5BC4-1F7F-F3CBD9004EAA}"/>
              </a:ext>
            </a:extLst>
          </p:cNvPr>
          <p:cNvSpPr/>
          <p:nvPr/>
        </p:nvSpPr>
        <p:spPr>
          <a:xfrm>
            <a:off x="8115083" y="5261958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en-US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Digitalisation in API Manufacture WG 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 Amaro, F. Trouillet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320AD7C-B4E2-A6A5-EE5B-9E7F88312617}"/>
              </a:ext>
            </a:extLst>
          </p:cNvPr>
          <p:cNvSpPr/>
          <p:nvPr/>
        </p:nvSpPr>
        <p:spPr>
          <a:xfrm>
            <a:off x="4220806" y="5994070"/>
            <a:ext cx="1653381" cy="732109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 separate TF’s: </a:t>
            </a:r>
          </a:p>
          <a:p>
            <a:pPr algn="ctr">
              <a:spcBef>
                <a:spcPts val="400"/>
              </a:spcBef>
            </a:pP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Q1; Q2/Q14; </a:t>
            </a:r>
            <a:r>
              <a:rPr lang="fr-BE" sz="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M4Q;  Q6; M7; M7 subgroup nitrosamines; Q13 </a:t>
            </a:r>
            <a:endParaRPr lang="en-GB" sz="1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AC0B288-E561-CFF3-CE08-1DB02F1ADF3A}"/>
              </a:ext>
            </a:extLst>
          </p:cNvPr>
          <p:cNvSpPr/>
          <p:nvPr/>
        </p:nvSpPr>
        <p:spPr>
          <a:xfrm>
            <a:off x="4220803" y="5312472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Joint Nitrosamine TF </a:t>
            </a:r>
          </a:p>
          <a:p>
            <a:pPr algn="ctr">
              <a:spcBef>
                <a:spcPts val="300"/>
              </a:spcBef>
            </a:pP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Podgorsek-Berke 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L. Paulo </a:t>
            </a:r>
          </a:p>
        </p:txBody>
      </p:sp>
      <p:cxnSp>
        <p:nvCxnSpPr>
          <p:cNvPr id="158" name="Connector: Elbow 157">
            <a:extLst>
              <a:ext uri="{FF2B5EF4-FFF2-40B4-BE49-F238E27FC236}">
                <a16:creationId xmlns:a16="http://schemas.microsoft.com/office/drawing/2014/main" id="{00CB4CCF-8F1E-394E-5508-AEBDAAA29C88}"/>
              </a:ext>
            </a:extLst>
          </p:cNvPr>
          <p:cNvCxnSpPr>
            <a:cxnSpLocks/>
            <a:stCxn id="104" idx="0"/>
            <a:endCxn id="99" idx="2"/>
          </p:cNvCxnSpPr>
          <p:nvPr/>
        </p:nvCxnSpPr>
        <p:spPr>
          <a:xfrm rot="16200000" flipV="1">
            <a:off x="9236331" y="2284362"/>
            <a:ext cx="292669" cy="2734076"/>
          </a:xfrm>
          <a:prstGeom prst="bentConnector3">
            <a:avLst>
              <a:gd name="adj1" fmla="val 50000"/>
            </a:avLst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or: Elbow 174">
            <a:extLst>
              <a:ext uri="{FF2B5EF4-FFF2-40B4-BE49-F238E27FC236}">
                <a16:creationId xmlns:a16="http://schemas.microsoft.com/office/drawing/2014/main" id="{5175B34D-2446-82B3-3F2F-453B8FF2D10E}"/>
              </a:ext>
            </a:extLst>
          </p:cNvPr>
          <p:cNvCxnSpPr>
            <a:cxnSpLocks/>
            <a:stCxn id="24" idx="0"/>
          </p:cNvCxnSpPr>
          <p:nvPr/>
        </p:nvCxnSpPr>
        <p:spPr>
          <a:xfrm rot="16200000" flipV="1">
            <a:off x="7896913" y="-603703"/>
            <a:ext cx="237429" cy="4026837"/>
          </a:xfrm>
          <a:prstGeom prst="bentConnector2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2" name="Connector: Elbow 191">
            <a:extLst>
              <a:ext uri="{FF2B5EF4-FFF2-40B4-BE49-F238E27FC236}">
                <a16:creationId xmlns:a16="http://schemas.microsoft.com/office/drawing/2014/main" id="{A53825F9-435B-B4AD-4349-E568A896B5D3}"/>
              </a:ext>
            </a:extLst>
          </p:cNvPr>
          <p:cNvCxnSpPr>
            <a:cxnSpLocks/>
          </p:cNvCxnSpPr>
          <p:nvPr/>
        </p:nvCxnSpPr>
        <p:spPr>
          <a:xfrm rot="10800000">
            <a:off x="7885101" y="2269839"/>
            <a:ext cx="1732158" cy="848904"/>
          </a:xfrm>
          <a:prstGeom prst="bentConnector3">
            <a:avLst>
              <a:gd name="adj1" fmla="val 14367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BF8392F0-46FF-9EE0-6C56-C1514B1764E1}"/>
              </a:ext>
            </a:extLst>
          </p:cNvPr>
          <p:cNvCxnSpPr>
            <a:cxnSpLocks/>
            <a:stCxn id="151" idx="3"/>
            <a:endCxn id="56" idx="2"/>
          </p:cNvCxnSpPr>
          <p:nvPr/>
        </p:nvCxnSpPr>
        <p:spPr>
          <a:xfrm flipV="1">
            <a:off x="5874187" y="2721014"/>
            <a:ext cx="203281" cy="3639111"/>
          </a:xfrm>
          <a:prstGeom prst="bentConnector2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9014D6F-1FAE-E2B6-CCA0-730C3A73C5C6}"/>
              </a:ext>
            </a:extLst>
          </p:cNvPr>
          <p:cNvCxnSpPr>
            <a:cxnSpLocks/>
          </p:cNvCxnSpPr>
          <p:nvPr/>
        </p:nvCxnSpPr>
        <p:spPr>
          <a:xfrm flipV="1">
            <a:off x="5666483" y="3052225"/>
            <a:ext cx="1141325" cy="200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0" name="Connector: Elbow 259">
            <a:extLst>
              <a:ext uri="{FF2B5EF4-FFF2-40B4-BE49-F238E27FC236}">
                <a16:creationId xmlns:a16="http://schemas.microsoft.com/office/drawing/2014/main" id="{F37DDADF-7D82-1ED2-82D1-E3522E3258E5}"/>
              </a:ext>
            </a:extLst>
          </p:cNvPr>
          <p:cNvCxnSpPr>
            <a:cxnSpLocks/>
            <a:stCxn id="103" idx="1"/>
            <a:endCxn id="99" idx="2"/>
          </p:cNvCxnSpPr>
          <p:nvPr/>
        </p:nvCxnSpPr>
        <p:spPr>
          <a:xfrm rot="10800000">
            <a:off x="8015627" y="3505066"/>
            <a:ext cx="99458" cy="594961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ACE1F320-CA11-5254-3246-8E7D647AF396}"/>
              </a:ext>
            </a:extLst>
          </p:cNvPr>
          <p:cNvCxnSpPr>
            <a:cxnSpLocks/>
            <a:stCxn id="102" idx="3"/>
            <a:endCxn id="99" idx="2"/>
          </p:cNvCxnSpPr>
          <p:nvPr/>
        </p:nvCxnSpPr>
        <p:spPr>
          <a:xfrm flipV="1">
            <a:off x="7922824" y="3505065"/>
            <a:ext cx="92803" cy="594961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ctor: Elbow 288">
            <a:extLst>
              <a:ext uri="{FF2B5EF4-FFF2-40B4-BE49-F238E27FC236}">
                <a16:creationId xmlns:a16="http://schemas.microsoft.com/office/drawing/2014/main" id="{DDEA55E1-6038-3ED5-349F-AA4DC29EE892}"/>
              </a:ext>
            </a:extLst>
          </p:cNvPr>
          <p:cNvCxnSpPr>
            <a:cxnSpLocks/>
            <a:stCxn id="138" idx="3"/>
            <a:endCxn id="99" idx="2"/>
          </p:cNvCxnSpPr>
          <p:nvPr/>
        </p:nvCxnSpPr>
        <p:spPr>
          <a:xfrm flipV="1">
            <a:off x="7922823" y="3505065"/>
            <a:ext cx="92804" cy="1327073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ctor: Elbow 291">
            <a:extLst>
              <a:ext uri="{FF2B5EF4-FFF2-40B4-BE49-F238E27FC236}">
                <a16:creationId xmlns:a16="http://schemas.microsoft.com/office/drawing/2014/main" id="{01B30EC2-5D17-FFC1-47CF-C5DCBCB69231}"/>
              </a:ext>
            </a:extLst>
          </p:cNvPr>
          <p:cNvCxnSpPr>
            <a:cxnSpLocks/>
            <a:stCxn id="145" idx="3"/>
            <a:endCxn id="99" idx="2"/>
          </p:cNvCxnSpPr>
          <p:nvPr/>
        </p:nvCxnSpPr>
        <p:spPr>
          <a:xfrm flipV="1">
            <a:off x="7922823" y="3505065"/>
            <a:ext cx="92804" cy="2059185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ctor: Elbow 297">
            <a:extLst>
              <a:ext uri="{FF2B5EF4-FFF2-40B4-BE49-F238E27FC236}">
                <a16:creationId xmlns:a16="http://schemas.microsoft.com/office/drawing/2014/main" id="{1E322D98-A65A-57A7-F61C-121C7C082972}"/>
              </a:ext>
            </a:extLst>
          </p:cNvPr>
          <p:cNvCxnSpPr>
            <a:cxnSpLocks/>
            <a:stCxn id="146" idx="1"/>
            <a:endCxn id="99" idx="2"/>
          </p:cNvCxnSpPr>
          <p:nvPr/>
        </p:nvCxnSpPr>
        <p:spPr>
          <a:xfrm rot="10800000">
            <a:off x="8015627" y="3505066"/>
            <a:ext cx="99456" cy="2059185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ctor: Elbow 300">
            <a:extLst>
              <a:ext uri="{FF2B5EF4-FFF2-40B4-BE49-F238E27FC236}">
                <a16:creationId xmlns:a16="http://schemas.microsoft.com/office/drawing/2014/main" id="{128170F2-BB4F-5F18-6ED2-ED4F46C3AB15}"/>
              </a:ext>
            </a:extLst>
          </p:cNvPr>
          <p:cNvCxnSpPr>
            <a:cxnSpLocks/>
            <a:stCxn id="139" idx="1"/>
            <a:endCxn id="99" idx="2"/>
          </p:cNvCxnSpPr>
          <p:nvPr/>
        </p:nvCxnSpPr>
        <p:spPr>
          <a:xfrm rot="10800000">
            <a:off x="8015628" y="3505066"/>
            <a:ext cx="99457" cy="1327073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2D99363-A773-A65D-CBF1-2BBC24CDA4C0}"/>
              </a:ext>
            </a:extLst>
          </p:cNvPr>
          <p:cNvSpPr/>
          <p:nvPr/>
        </p:nvSpPr>
        <p:spPr>
          <a:xfrm>
            <a:off x="9923012" y="4529846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Cleaning Validation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J. Brillault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De Groof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54701C-89D5-EFA2-5A71-8ED76CC9E80F}"/>
              </a:ext>
            </a:extLst>
          </p:cNvPr>
          <p:cNvCxnSpPr>
            <a:cxnSpLocks/>
            <a:stCxn id="56" idx="0"/>
            <a:endCxn id="56" idx="0"/>
          </p:cNvCxnSpPr>
          <p:nvPr/>
        </p:nvCxnSpPr>
        <p:spPr>
          <a:xfrm>
            <a:off x="6077468" y="15110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FA49DC8-8C74-5F87-056E-264B943E5727}"/>
              </a:ext>
            </a:extLst>
          </p:cNvPr>
          <p:cNvCxnSpPr>
            <a:cxnSpLocks/>
          </p:cNvCxnSpPr>
          <p:nvPr/>
        </p:nvCxnSpPr>
        <p:spPr>
          <a:xfrm>
            <a:off x="9361066" y="2263885"/>
            <a:ext cx="259255" cy="35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731FC65-E1E7-1D26-95CC-CD295D3D603D}"/>
              </a:ext>
            </a:extLst>
          </p:cNvPr>
          <p:cNvCxnSpPr>
            <a:endCxn id="60" idx="1"/>
          </p:cNvCxnSpPr>
          <p:nvPr/>
        </p:nvCxnSpPr>
        <p:spPr>
          <a:xfrm>
            <a:off x="9380787" y="2707691"/>
            <a:ext cx="242596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ACCBE72-5E4B-6AC1-DCB6-4DB7FD213F7D}"/>
              </a:ext>
            </a:extLst>
          </p:cNvPr>
          <p:cNvCxnSpPr>
            <a:cxnSpLocks/>
          </p:cNvCxnSpPr>
          <p:nvPr/>
        </p:nvCxnSpPr>
        <p:spPr>
          <a:xfrm flipV="1">
            <a:off x="6002205" y="1215714"/>
            <a:ext cx="0" cy="29535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C32937-3EB9-0581-65AE-80F5F3979B3C}"/>
              </a:ext>
            </a:extLst>
          </p:cNvPr>
          <p:cNvCxnSpPr>
            <a:cxnSpLocks/>
            <a:stCxn id="136" idx="0"/>
            <a:endCxn id="100" idx="2"/>
          </p:cNvCxnSpPr>
          <p:nvPr/>
        </p:nvCxnSpPr>
        <p:spPr>
          <a:xfrm flipV="1">
            <a:off x="2078343" y="4351686"/>
            <a:ext cx="0" cy="1081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EF38B2-7388-63A9-45CB-A875D4A28805}"/>
              </a:ext>
            </a:extLst>
          </p:cNvPr>
          <p:cNvCxnSpPr>
            <a:cxnSpLocks/>
            <a:stCxn id="152" idx="3"/>
          </p:cNvCxnSpPr>
          <p:nvPr/>
        </p:nvCxnSpPr>
        <p:spPr>
          <a:xfrm>
            <a:off x="5874184" y="5614764"/>
            <a:ext cx="21019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A3D68C2-7FD8-A67A-855C-989D18F96707}"/>
              </a:ext>
            </a:extLst>
          </p:cNvPr>
          <p:cNvSpPr/>
          <p:nvPr/>
        </p:nvSpPr>
        <p:spPr>
          <a:xfrm>
            <a:off x="4220805" y="4428700"/>
            <a:ext cx="1643492" cy="80676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Joint </a:t>
            </a:r>
            <a:r>
              <a:rPr lang="fr-BE" sz="1100" b="1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WG</a:t>
            </a:r>
            <a:b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Reusable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fr-BE" sz="1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solvents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GB" sz="1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 Gilberts, R. Mitchell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FD696E24-C0F6-6366-7BBF-4B654A7AC261}"/>
              </a:ext>
            </a:extLst>
          </p:cNvPr>
          <p:cNvCxnSpPr>
            <a:cxnSpLocks/>
            <a:stCxn id="6" idx="2"/>
            <a:endCxn id="65" idx="0"/>
          </p:cNvCxnSpPr>
          <p:nvPr/>
        </p:nvCxnSpPr>
        <p:spPr>
          <a:xfrm rot="5400000">
            <a:off x="1889634" y="1832019"/>
            <a:ext cx="187450" cy="522457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F35BCFEA-FBE3-555E-B6AB-2A983F155CAE}"/>
              </a:ext>
            </a:extLst>
          </p:cNvPr>
          <p:cNvCxnSpPr>
            <a:cxnSpLocks/>
            <a:stCxn id="66" idx="0"/>
            <a:endCxn id="6" idx="2"/>
          </p:cNvCxnSpPr>
          <p:nvPr/>
        </p:nvCxnSpPr>
        <p:spPr>
          <a:xfrm rot="16200000" flipV="1">
            <a:off x="2434100" y="1810009"/>
            <a:ext cx="187450" cy="566476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424D22E-C298-80F8-6FE3-A462F97B484C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5864297" y="4832080"/>
            <a:ext cx="22007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9C5EF4-1525-8EF2-9B81-0F0185DD3336}"/>
              </a:ext>
            </a:extLst>
          </p:cNvPr>
          <p:cNvCxnSpPr>
            <a:cxnSpLocks/>
          </p:cNvCxnSpPr>
          <p:nvPr/>
        </p:nvCxnSpPr>
        <p:spPr>
          <a:xfrm>
            <a:off x="2068429" y="3618789"/>
            <a:ext cx="185541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67B4A268-13A8-2350-22B5-487E8B25E034}"/>
              </a:ext>
            </a:extLst>
          </p:cNvPr>
          <p:cNvCxnSpPr>
            <a:cxnSpLocks/>
          </p:cNvCxnSpPr>
          <p:nvPr/>
        </p:nvCxnSpPr>
        <p:spPr>
          <a:xfrm rot="5400000">
            <a:off x="3889327" y="3492710"/>
            <a:ext cx="256230" cy="252159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7178B37-8C39-9881-5E89-DA78F92783A3}"/>
              </a:ext>
            </a:extLst>
          </p:cNvPr>
          <p:cNvCxnSpPr>
            <a:cxnSpLocks/>
            <a:endCxn id="100" idx="0"/>
          </p:cNvCxnSpPr>
          <p:nvPr/>
        </p:nvCxnSpPr>
        <p:spPr>
          <a:xfrm>
            <a:off x="2078342" y="3618789"/>
            <a:ext cx="1" cy="1283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63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IC">
      <a:dk1>
        <a:sysClr val="windowText" lastClr="000000"/>
      </a:dk1>
      <a:lt1>
        <a:sysClr val="window" lastClr="FFFFFF"/>
      </a:lt1>
      <a:dk2>
        <a:srgbClr val="0B3172"/>
      </a:dk2>
      <a:lt2>
        <a:srgbClr val="D1D3D4"/>
      </a:lt2>
      <a:accent1>
        <a:srgbClr val="0B3172"/>
      </a:accent1>
      <a:accent2>
        <a:srgbClr val="EF8354"/>
      </a:accent2>
      <a:accent3>
        <a:srgbClr val="39BADF"/>
      </a:accent3>
      <a:accent4>
        <a:srgbClr val="489E68"/>
      </a:accent4>
      <a:accent5>
        <a:srgbClr val="A2D729"/>
      </a:accent5>
      <a:accent6>
        <a:srgbClr val="AA3E98"/>
      </a:accent6>
      <a:hlink>
        <a:srgbClr val="0C3172"/>
      </a:hlink>
      <a:folHlink>
        <a:srgbClr val="39BAD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000" b="1" dirty="0" smtClean="0">
            <a:latin typeface="Verdana" panose="020B0604030504040204" pitchFamily="34" charset="0"/>
            <a:ea typeface="Verdana" panose="020B0604030504040204" pitchFamily="34" charset="0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EFIC_Doc" ma:contentTypeID="0x010100CC1452B3D32F8440B544A8D906354C2B00FD9E790DCB000B45B18240A3F991C71F" ma:contentTypeVersion="49" ma:contentTypeDescription="" ma:contentTypeScope="" ma:versionID="0dbb83382a42f7bf547812e6425c18e3">
  <xsd:schema xmlns:xsd="http://www.w3.org/2001/XMLSchema" xmlns:xs="http://www.w3.org/2001/XMLSchema" xmlns:p="http://schemas.microsoft.com/office/2006/metadata/properties" xmlns:ns2="063f955d-52cd-40b2-80f5-70171ea2be06" targetNamespace="http://schemas.microsoft.com/office/2006/metadata/properties" ma:root="true" ma:fieldsID="4116b06f6bea5bcb05063bd40cb219a7" ns2:_="">
    <xsd:import namespace="063f955d-52cd-40b2-80f5-70171ea2be06"/>
    <xsd:element name="properties">
      <xsd:complexType>
        <xsd:sequence>
          <xsd:element name="documentManagement">
            <xsd:complexType>
              <xsd:all>
                <xsd:element ref="ns2:mf725ba62fce447fb9bbcc06eaaae514" minOccurs="0"/>
                <xsd:element ref="ns2:TaxCatchAll" minOccurs="0"/>
                <xsd:element ref="ns2:TaxCatchAllLabel" minOccurs="0"/>
                <xsd:element ref="ns2:c48dca2c4d3f41848d6c6bfa73049c67" minOccurs="0"/>
                <xsd:element ref="ns2:Document_comments" minOccurs="0"/>
                <xsd:element ref="ns2:Expiration_date" minOccurs="0"/>
                <xsd:element ref="ns2:AI__x0025__Duplicate_candidate" minOccurs="0"/>
                <xsd:element ref="ns2:AI__x0025__Relevance_A" minOccurs="0"/>
                <xsd:element ref="ns2:AI__x0025__Relevance_B" minOccurs="0"/>
                <xsd:element ref="ns2:AI_Batch_reference" minOccurs="0"/>
                <xsd:element ref="ns2:AI_Classification_A" minOccurs="0"/>
                <xsd:element ref="ns2:AI_Classification_B" minOccurs="0"/>
                <xsd:element ref="ns2:AI_Classification_has_been_requested" minOccurs="0"/>
                <xsd:element ref="ns2:AI_Cluster" minOccurs="0"/>
                <xsd:element ref="ns2:AI_Duplicate_status" minOccurs="0"/>
                <xsd:element ref="ns2:AI_Initial_directory" minOccurs="0"/>
                <xsd:element ref="ns2:AI_Labelling_error" minOccurs="0"/>
                <xsd:element ref="ns2:f56f3b9b03444df3b2ef6aaf7c0cbaa6" minOccurs="0"/>
                <xsd:element ref="ns2:AI_Requested__x0020_manual_classification" minOccurs="0"/>
                <xsd:element ref="ns2:AI_SHP_Reference" minOccurs="0"/>
                <xsd:element ref="ns2:AI_Waiting_for_auto_classification" minOccurs="0"/>
                <xsd:element ref="ns2:i3815fca76db49ac95ea420f7cf911c6" minOccurs="0"/>
                <xsd:element ref="ns2:e88422c06c974aee9bbadae853be99f3" minOccurs="0"/>
                <xsd:element ref="ns2:Context" minOccurs="0"/>
                <xsd:element ref="ns2:Doc_Language" minOccurs="0"/>
                <xsd:element ref="ns2:AI_AIDB_status_TXT" minOccurs="0"/>
                <xsd:element ref="ns2:jdb7fc4e974a45188d91caad41c9ef17" minOccurs="0"/>
                <xsd:element ref="ns2:AI_AIDB_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955d-52cd-40b2-80f5-70171ea2be06" elementFormDefault="qualified">
    <xsd:import namespace="http://schemas.microsoft.com/office/2006/documentManagement/types"/>
    <xsd:import namespace="http://schemas.microsoft.com/office/infopath/2007/PartnerControls"/>
    <xsd:element name="mf725ba62fce447fb9bbcc06eaaae514" ma:index="8" ma:taxonomy="true" ma:internalName="mf725ba62fce447fb9bbcc06eaaae514" ma:taxonomyFieldName="Document_status" ma:displayName="Doc status" ma:default="28;#Being worked on|61239119-fb6b-4477-99a9-0d9e8dd1a49e" ma:fieldId="{6f725ba6-2fce-447f-b9bb-cc06eaaae514}" ma:sspId="51ab7c41-b059-4fba-bc0c-4efa77139169" ma:termSetId="20c9d287-53e8-4803-b29d-4667889bb3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5f15102-f4ab-4b77-b91d-d74d78f68324}" ma:internalName="TaxCatchAll" ma:showField="CatchAllData" ma:web="4c0c3a75-ac74-4d90-8478-8c4d54dc6d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5f15102-f4ab-4b77-b91d-d74d78f68324}" ma:internalName="TaxCatchAllLabel" ma:readOnly="true" ma:showField="CatchAllDataLabel" ma:web="4c0c3a75-ac74-4d90-8478-8c4d54dc6d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8dca2c4d3f41848d6c6bfa73049c67" ma:index="12" ma:taxonomy="true" ma:internalName="c48dca2c4d3f41848d6c6bfa73049c67" ma:taxonomyFieldName="Document_Type" ma:displayName="Doc type" ma:readOnly="false" ma:default="48;#NA|985ce182-55de-4937-95b7-506adedf733b" ma:fieldId="{c48dca2c-4d3f-4184-8d6c-6bfa73049c67}" ma:sspId="51ab7c41-b059-4fba-bc0c-4efa77139169" ma:termSetId="1e542667-cb91-40c1-95af-574bb1f275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_comments" ma:index="14" nillable="true" ma:displayName="Doc comments" ma:internalName="Document_comments">
      <xsd:simpleType>
        <xsd:restriction base="dms:Note">
          <xsd:maxLength value="255"/>
        </xsd:restriction>
      </xsd:simpleType>
    </xsd:element>
    <xsd:element name="Expiration_date" ma:index="15" nillable="true" ma:displayName="Expiration date" ma:format="DateOnly" ma:internalName="Expiration_date">
      <xsd:simpleType>
        <xsd:restriction base="dms:DateTime"/>
      </xsd:simpleType>
    </xsd:element>
    <xsd:element name="AI__x0025__Duplicate_candidate" ma:index="16" nillable="true" ma:displayName="AI_%_Duplicate_candidate" ma:internalName="AI__x0025__Duplicate_candidate">
      <xsd:simpleType>
        <xsd:restriction base="dms:Text">
          <xsd:maxLength value="255"/>
        </xsd:restriction>
      </xsd:simpleType>
    </xsd:element>
    <xsd:element name="AI__x0025__Relevance_A" ma:index="17" nillable="true" ma:displayName="AI_%_Relevance_A" ma:internalName="AI__x0025__Relevance_A" ma:percentage="TRUE">
      <xsd:simpleType>
        <xsd:restriction base="dms:Number">
          <xsd:maxInclusive value="1.00"/>
        </xsd:restriction>
      </xsd:simpleType>
    </xsd:element>
    <xsd:element name="AI__x0025__Relevance_B" ma:index="18" nillable="true" ma:displayName="AI_%_Relevance_B" ma:internalName="AI__x0025__Relevance_B" ma:percentage="TRUE">
      <xsd:simpleType>
        <xsd:restriction base="dms:Number">
          <xsd:maxInclusive value="1.00"/>
        </xsd:restriction>
      </xsd:simpleType>
    </xsd:element>
    <xsd:element name="AI_Batch_reference" ma:index="19" nillable="true" ma:displayName="AI_Batch_reference" ma:internalName="AI_Batch_reference">
      <xsd:simpleType>
        <xsd:restriction base="dms:Text">
          <xsd:maxLength value="255"/>
        </xsd:restriction>
      </xsd:simpleType>
    </xsd:element>
    <xsd:element name="AI_Classification_A" ma:index="20" nillable="true" ma:displayName="AI_Classification_A" ma:internalName="AI_Classification_A">
      <xsd:simpleType>
        <xsd:restriction base="dms:Text">
          <xsd:maxLength value="255"/>
        </xsd:restriction>
      </xsd:simpleType>
    </xsd:element>
    <xsd:element name="AI_Classification_B" ma:index="21" nillable="true" ma:displayName="AI_Classification_B" ma:internalName="AI_Classification_B">
      <xsd:simpleType>
        <xsd:restriction base="dms:Text">
          <xsd:maxLength value="255"/>
        </xsd:restriction>
      </xsd:simpleType>
    </xsd:element>
    <xsd:element name="AI_Classification_has_been_requested" ma:index="22" nillable="true" ma:displayName="AI_Classification_has_been_requested" ma:default="0" ma:internalName="AI_Classification_has_been_requested">
      <xsd:simpleType>
        <xsd:restriction base="dms:Boolean"/>
      </xsd:simpleType>
    </xsd:element>
    <xsd:element name="AI_Cluster" ma:index="23" nillable="true" ma:displayName="AI_Cluster" ma:internalName="AI_Cluster">
      <xsd:simpleType>
        <xsd:restriction base="dms:Text">
          <xsd:maxLength value="255"/>
        </xsd:restriction>
      </xsd:simpleType>
    </xsd:element>
    <xsd:element name="AI_Duplicate_status" ma:index="24" nillable="true" ma:displayName="AI_Duplicate_status" ma:internalName="AI_Duplicate_status">
      <xsd:simpleType>
        <xsd:restriction base="dms:Text">
          <xsd:maxLength value="255"/>
        </xsd:restriction>
      </xsd:simpleType>
    </xsd:element>
    <xsd:element name="AI_Initial_directory" ma:index="25" nillable="true" ma:displayName="AI_Initial_directory" ma:internalName="AI_Initial_directory">
      <xsd:simpleType>
        <xsd:restriction base="dms:Text">
          <xsd:maxLength value="255"/>
        </xsd:restriction>
      </xsd:simpleType>
    </xsd:element>
    <xsd:element name="AI_Labelling_error" ma:index="26" nillable="true" ma:displayName="AI_Labelling_error" ma:default="0" ma:internalName="AI_Labelling_error">
      <xsd:simpleType>
        <xsd:restriction base="dms:Boolean"/>
      </xsd:simpleType>
    </xsd:element>
    <xsd:element name="f56f3b9b03444df3b2ef6aaf7c0cbaa6" ma:index="27" nillable="true" ma:taxonomy="true" ma:internalName="f56f3b9b03444df3b2ef6aaf7c0cbaa6" ma:taxonomyFieldName="AI_Normalisation_status" ma:displayName="AI_Normalisation_status" ma:default="" ma:fieldId="{f56f3b9b-0344-4df3-b2ef-6aaf7c0cbaa6}" ma:sspId="51ab7c41-b059-4fba-bc0c-4efa77139169" ma:termSetId="a566f7a0-90fb-4cfd-a025-f7a3da07499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I_Requested__x0020_manual_classification" ma:index="29" nillable="true" ma:displayName="AI_Requested_ manual_classification" ma:default="0" ma:internalName="AI_Requested__x0020_manual_classification">
      <xsd:simpleType>
        <xsd:restriction base="dms:Boolean"/>
      </xsd:simpleType>
    </xsd:element>
    <xsd:element name="AI_SHP_Reference" ma:index="30" nillable="true" ma:displayName="AI_SHP_Reference" ma:hidden="true" ma:internalName="AI_SHP_Reference" ma:readOnly="false">
      <xsd:simpleType>
        <xsd:restriction base="dms:Text">
          <xsd:maxLength value="255"/>
        </xsd:restriction>
      </xsd:simpleType>
    </xsd:element>
    <xsd:element name="AI_Waiting_for_auto_classification" ma:index="31" nillable="true" ma:displayName="AI_Waiting_for_auto_classification" ma:default="0" ma:internalName="AI_Waiting_for_auto_classification">
      <xsd:simpleType>
        <xsd:restriction base="dms:Boolean"/>
      </xsd:simpleType>
    </xsd:element>
    <xsd:element name="i3815fca76db49ac95ea420f7cf911c6" ma:index="32" ma:taxonomy="true" ma:internalName="i3815fca76db49ac95ea420f7cf911c6" ma:taxonomyFieldName="Confidentiality" ma:displayName="Confidentiality" ma:default="39;#3 - Internal use only|444dad51-745a-4285-abc9-4365fac0ec25" ma:fieldId="{23815fca-76db-49ac-95ea-420f7cf911c6}" ma:sspId="51ab7c41-b059-4fba-bc0c-4efa77139169" ma:termSetId="4ce234e3-b8ca-4796-8882-4f21ffe1b8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88422c06c974aee9bbadae853be99f3" ma:index="34" ma:taxonomy="true" ma:internalName="e88422c06c974aee9bbadae853be99f3" ma:taxonomyFieldName="GDPR" ma:displayName="GDPR" ma:readOnly="false" ma:default="49;#NA|3fbde490-865b-454f-b890-2db0972ec210" ma:fieldId="{e88422c0-6c97-4aee-9bba-dae853be99f3}" ma:sspId="51ab7c41-b059-4fba-bc0c-4efa77139169" ma:termSetId="a70036e0-1808-4628-8c65-155ea273b16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xt" ma:index="36" nillable="true" ma:displayName="Context" ma:internalName="Context">
      <xsd:simpleType>
        <xsd:restriction base="dms:Note">
          <xsd:maxLength value="255"/>
        </xsd:restriction>
      </xsd:simpleType>
    </xsd:element>
    <xsd:element name="Doc_Language" ma:index="37" nillable="true" ma:displayName="Doc language" ma:internalName="Doc_Language">
      <xsd:simpleType>
        <xsd:restriction base="dms:Text">
          <xsd:maxLength value="255"/>
        </xsd:restriction>
      </xsd:simpleType>
    </xsd:element>
    <xsd:element name="AI_AIDB_status_TXT" ma:index="38" nillable="true" ma:displayName="AI_AIDB_status_TXT" ma:internalName="AI_AIDB_status_TXT">
      <xsd:simpleType>
        <xsd:restriction base="dms:Text">
          <xsd:maxLength value="255"/>
        </xsd:restriction>
      </xsd:simpleType>
    </xsd:element>
    <xsd:element name="jdb7fc4e974a45188d91caad41c9ef17" ma:index="39" nillable="true" ma:taxonomy="true" ma:internalName="jdb7fc4e974a45188d91caad41c9ef17" ma:taxonomyFieldName="AI_AIDB_status_MM" ma:displayName="AI_AIDB_status_MM" ma:default="" ma:fieldId="{3db7fc4e-974a-4518-8d91-caad41c9ef17}" ma:sspId="51ab7c41-b059-4fba-bc0c-4efa77139169" ma:termSetId="c9536394-d76c-413e-9bc5-a7e833b62c4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I_AIDB_ID" ma:index="41" nillable="true" ma:displayName="AI_AIDB_ID" ma:internalName="AI_AIDB_I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3f955d-52cd-40b2-80f5-70171ea2be06">
      <Value>48</Value>
      <Value>49</Value>
      <Value>39</Value>
      <Value>28</Value>
    </TaxCatchAll>
    <Document_comments xmlns="063f955d-52cd-40b2-80f5-70171ea2be06" xsi:nil="true"/>
    <AI_Cluster xmlns="063f955d-52cd-40b2-80f5-70171ea2be06" xsi:nil="true"/>
    <AI_Initial_directory xmlns="063f955d-52cd-40b2-80f5-70171ea2be06" xsi:nil="true"/>
    <AI__x0025__Relevance_B xmlns="063f955d-52cd-40b2-80f5-70171ea2be06" xsi:nil="true"/>
    <mf725ba62fce447fb9bbcc06eaaae514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Being worked on</TermName>
          <TermId xmlns="http://schemas.microsoft.com/office/infopath/2007/PartnerControls">61239119-fb6b-4477-99a9-0d9e8dd1a49e</TermId>
        </TermInfo>
      </Terms>
    </mf725ba62fce447fb9bbcc06eaaae514>
    <Expiration_date xmlns="063f955d-52cd-40b2-80f5-70171ea2be06" xsi:nil="true"/>
    <AI_SHP_Reference xmlns="063f955d-52cd-40b2-80f5-70171ea2be06">20221109-00010</AI_SHP_Reference>
    <AI_Duplicate_status xmlns="063f955d-52cd-40b2-80f5-70171ea2be06" xsi:nil="true"/>
    <Context xmlns="063f955d-52cd-40b2-80f5-70171ea2be06" xsi:nil="true"/>
    <AI__x0025__Relevance_A xmlns="063f955d-52cd-40b2-80f5-70171ea2be06" xsi:nil="true"/>
    <AI_Batch_reference xmlns="063f955d-52cd-40b2-80f5-70171ea2be06" xsi:nil="true"/>
    <AI_Labelling_error xmlns="063f955d-52cd-40b2-80f5-70171ea2be06">false</AI_Labelling_error>
    <jdb7fc4e974a45188d91caad41c9ef17 xmlns="063f955d-52cd-40b2-80f5-70171ea2be06">
      <Terms xmlns="http://schemas.microsoft.com/office/infopath/2007/PartnerControls"/>
    </jdb7fc4e974a45188d91caad41c9ef17>
    <AI_Requested__x0020_manual_classification xmlns="063f955d-52cd-40b2-80f5-70171ea2be06">false</AI_Requested__x0020_manual_classification>
    <Doc_Language xmlns="063f955d-52cd-40b2-80f5-70171ea2be06" xsi:nil="true"/>
    <AI_AIDB_ID xmlns="063f955d-52cd-40b2-80f5-70171ea2be06" xsi:nil="true"/>
    <AI_Classification_B xmlns="063f955d-52cd-40b2-80f5-70171ea2be06" xsi:nil="true"/>
    <AI_AIDB_status_TXT xmlns="063f955d-52cd-40b2-80f5-70171ea2be06" xsi:nil="true"/>
    <AI_Classification_A xmlns="063f955d-52cd-40b2-80f5-70171ea2be06" xsi:nil="true"/>
    <i3815fca76db49ac95ea420f7cf911c6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3 - Internal use only</TermName>
          <TermId xmlns="http://schemas.microsoft.com/office/infopath/2007/PartnerControls">444dad51-745a-4285-abc9-4365fac0ec25</TermId>
        </TermInfo>
      </Terms>
    </i3815fca76db49ac95ea420f7cf911c6>
    <AI__x0025__Duplicate_candidate xmlns="063f955d-52cd-40b2-80f5-70171ea2be06" xsi:nil="true"/>
    <AI_Waiting_for_auto_classification xmlns="063f955d-52cd-40b2-80f5-70171ea2be06">false</AI_Waiting_for_auto_classification>
    <f56f3b9b03444df3b2ef6aaf7c0cbaa6 xmlns="063f955d-52cd-40b2-80f5-70171ea2be06">
      <Terms xmlns="http://schemas.microsoft.com/office/infopath/2007/PartnerControls"/>
    </f56f3b9b03444df3b2ef6aaf7c0cbaa6>
    <e88422c06c974aee9bbadae853be99f3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</TermName>
          <TermId xmlns="http://schemas.microsoft.com/office/infopath/2007/PartnerControls">3fbde490-865b-454f-b890-2db0972ec210</TermId>
        </TermInfo>
      </Terms>
    </e88422c06c974aee9bbadae853be99f3>
    <AI_Classification_has_been_requested xmlns="063f955d-52cd-40b2-80f5-70171ea2be06">false</AI_Classification_has_been_requested>
    <c48dca2c4d3f41848d6c6bfa73049c67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</TermName>
          <TermId xmlns="http://schemas.microsoft.com/office/infopath/2007/PartnerControls">985ce182-55de-4937-95b7-506adedf733b</TermId>
        </TermInfo>
      </Terms>
    </c48dca2c4d3f41848d6c6bfa73049c67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51ab7c41-b059-4fba-bc0c-4efa77139169" ContentTypeId="0x010100CC1452B3D32F8440B544A8D906354C2B" PreviousValue="false"/>
</file>

<file path=customXml/itemProps1.xml><?xml version="1.0" encoding="utf-8"?>
<ds:datastoreItem xmlns:ds="http://schemas.openxmlformats.org/officeDocument/2006/customXml" ds:itemID="{451FF72C-5E09-47B6-8A12-A19634BF79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f955d-52cd-40b2-80f5-70171ea2be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B0D9E7-99AE-44DC-A4D6-C9C5B9C78D9C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63f955d-52cd-40b2-80f5-70171ea2be0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9BE9CF9-56A6-4CE5-A95A-7328E299062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C1A4793-1234-4838-9BE0-0702835711A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339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Office Theme</vt:lpstr>
      <vt:lpstr>APIC Organisational Chart 2024-2025 (5  June 2025)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VAN DER HOEVEN Pieter</cp:lastModifiedBy>
  <cp:revision>6</cp:revision>
  <dcterms:created xsi:type="dcterms:W3CDTF">2022-05-16T08:54:30Z</dcterms:created>
  <dcterms:modified xsi:type="dcterms:W3CDTF">2025-06-05T09:36:12Z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0x010100CC1452B3D32F8440B544A8D906354C2B00FD9E790DCB000B45B18240A3F991C71F</vt:lpwstr>
  </property>
  <property fmtid="{D5CDD505-2E9C-101B-9397-08002B2CF9AE}" pid="3" name="CEFIC_SI_DocumentStatus">
    <vt:lpwstr>9;#Draft|C7F2C631-8937-4CB7-8C12-C1B75F73EAE9</vt:lpwstr>
  </property>
  <property fmtid="{D5CDD505-2E9C-101B-9397-08002B2CF9AE}" pid="4" name="CEFIC_Sensitivity">
    <vt:lpwstr/>
  </property>
  <property fmtid="{D5CDD505-2E9C-101B-9397-08002B2CF9AE}" pid="5" name="CEFIC_TargetAudience">
    <vt:lpwstr/>
  </property>
  <property fmtid="{D5CDD505-2E9C-101B-9397-08002B2CF9AE}" pid="6" name="CEFIC_SI_Keywords">
    <vt:lpwstr/>
  </property>
  <property fmtid="{D5CDD505-2E9C-101B-9397-08002B2CF9AE}" pid="7" name="CEFIC_SI_Context">
    <vt:lpwstr/>
  </property>
  <property fmtid="{D5CDD505-2E9C-101B-9397-08002B2CF9AE}" pid="8" name="CEFIC_SI_ApprovalProcess">
    <vt:lpwstr>10;#No|310F3D04-5C22-410B-930B-8D79F46AC314</vt:lpwstr>
  </property>
  <property fmtid="{D5CDD505-2E9C-101B-9397-08002B2CF9AE}" pid="9" name="Document Type">
    <vt:lpwstr>1;#Business documents|3c05f1a1-b89b-4b6b-8c97-e471b8cf36ed</vt:lpwstr>
  </property>
  <property fmtid="{D5CDD505-2E9C-101B-9397-08002B2CF9AE}" pid="10" name="TaxKeyword">
    <vt:lpwstr/>
  </property>
  <property fmtid="{D5CDD505-2E9C-101B-9397-08002B2CF9AE}" pid="11" name="AI_AIDB_status_MM">
    <vt:lpwstr/>
  </property>
  <property fmtid="{D5CDD505-2E9C-101B-9397-08002B2CF9AE}" pid="12" name="Confidentiality">
    <vt:lpwstr>39;#3 - Internal use only|444dad51-745a-4285-abc9-4365fac0ec25</vt:lpwstr>
  </property>
  <property fmtid="{D5CDD505-2E9C-101B-9397-08002B2CF9AE}" pid="13" name="MediaServiceImageTags">
    <vt:lpwstr/>
  </property>
  <property fmtid="{D5CDD505-2E9C-101B-9397-08002B2CF9AE}" pid="14" name="TaxKeywordTaxHTField">
    <vt:lpwstr/>
  </property>
  <property fmtid="{D5CDD505-2E9C-101B-9397-08002B2CF9AE}" pid="15" name="Document_Type">
    <vt:lpwstr>48;#NA|985ce182-55de-4937-95b7-506adedf733b</vt:lpwstr>
  </property>
  <property fmtid="{D5CDD505-2E9C-101B-9397-08002B2CF9AE}" pid="16" name="GDPR">
    <vt:lpwstr>49;#NA|3fbde490-865b-454f-b890-2db0972ec210</vt:lpwstr>
  </property>
  <property fmtid="{D5CDD505-2E9C-101B-9397-08002B2CF9AE}" pid="17" name="AI_Normalisation_status">
    <vt:lpwstr/>
  </property>
  <property fmtid="{D5CDD505-2E9C-101B-9397-08002B2CF9AE}" pid="18" name="Document_status">
    <vt:lpwstr>28;#Being worked on|61239119-fb6b-4477-99a9-0d9e8dd1a49e</vt:lpwstr>
  </property>
  <property fmtid="{D5CDD505-2E9C-101B-9397-08002B2CF9AE}" pid="19" name="lcf76f155ced4ddcb4097134ff3c332f">
    <vt:lpwstr/>
  </property>
  <property fmtid="{D5CDD505-2E9C-101B-9397-08002B2CF9AE}" pid="20" name="MSIP_Label_a31278c8-9e0c-4164-90a5-45ac4b30bdbb_Enabled">
    <vt:lpwstr>true</vt:lpwstr>
  </property>
  <property fmtid="{D5CDD505-2E9C-101B-9397-08002B2CF9AE}" pid="21" name="MSIP_Label_a31278c8-9e0c-4164-90a5-45ac4b30bdbb_SetDate">
    <vt:lpwstr>2023-10-23T13:33:57Z</vt:lpwstr>
  </property>
  <property fmtid="{D5CDD505-2E9C-101B-9397-08002B2CF9AE}" pid="22" name="MSIP_Label_a31278c8-9e0c-4164-90a5-45ac4b30bdbb_Method">
    <vt:lpwstr>Standard</vt:lpwstr>
  </property>
  <property fmtid="{D5CDD505-2E9C-101B-9397-08002B2CF9AE}" pid="23" name="MSIP_Label_a31278c8-9e0c-4164-90a5-45ac4b30bdbb_Name">
    <vt:lpwstr>Public</vt:lpwstr>
  </property>
  <property fmtid="{D5CDD505-2E9C-101B-9397-08002B2CF9AE}" pid="24" name="MSIP_Label_a31278c8-9e0c-4164-90a5-45ac4b30bdbb_SiteId">
    <vt:lpwstr>2aa31c1f-01c3-45fb-ac5d-93315bf8649e</vt:lpwstr>
  </property>
  <property fmtid="{D5CDD505-2E9C-101B-9397-08002B2CF9AE}" pid="25" name="MSIP_Label_a31278c8-9e0c-4164-90a5-45ac4b30bdbb_ActionId">
    <vt:lpwstr>222951c0-50d0-4f31-95c3-c8b082f93642</vt:lpwstr>
  </property>
  <property fmtid="{D5CDD505-2E9C-101B-9397-08002B2CF9AE}" pid="26" name="MSIP_Label_a31278c8-9e0c-4164-90a5-45ac4b30bdbb_ContentBits">
    <vt:lpwstr>0</vt:lpwstr>
  </property>
</Properties>
</file>